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1" r:id="rId3"/>
  </p:sldMasterIdLst>
  <p:notesMasterIdLst>
    <p:notesMasterId r:id="rId37"/>
  </p:notesMasterIdLst>
  <p:handoutMasterIdLst>
    <p:handoutMasterId r:id="rId38"/>
  </p:handoutMasterIdLst>
  <p:sldIdLst>
    <p:sldId id="263" r:id="rId4"/>
    <p:sldId id="351" r:id="rId5"/>
    <p:sldId id="357" r:id="rId6"/>
    <p:sldId id="365" r:id="rId7"/>
    <p:sldId id="401" r:id="rId8"/>
    <p:sldId id="402" r:id="rId9"/>
    <p:sldId id="403" r:id="rId10"/>
    <p:sldId id="404" r:id="rId11"/>
    <p:sldId id="366" r:id="rId12"/>
    <p:sldId id="360" r:id="rId13"/>
    <p:sldId id="390" r:id="rId14"/>
    <p:sldId id="391" r:id="rId15"/>
    <p:sldId id="392" r:id="rId16"/>
    <p:sldId id="379" r:id="rId17"/>
    <p:sldId id="382" r:id="rId18"/>
    <p:sldId id="381" r:id="rId19"/>
    <p:sldId id="405" r:id="rId20"/>
    <p:sldId id="397" r:id="rId21"/>
    <p:sldId id="384" r:id="rId22"/>
    <p:sldId id="393" r:id="rId23"/>
    <p:sldId id="385" r:id="rId24"/>
    <p:sldId id="386" r:id="rId25"/>
    <p:sldId id="387" r:id="rId26"/>
    <p:sldId id="388" r:id="rId27"/>
    <p:sldId id="389" r:id="rId28"/>
    <p:sldId id="376" r:id="rId29"/>
    <p:sldId id="377" r:id="rId30"/>
    <p:sldId id="373" r:id="rId31"/>
    <p:sldId id="398" r:id="rId32"/>
    <p:sldId id="372" r:id="rId33"/>
    <p:sldId id="396" r:id="rId34"/>
    <p:sldId id="395" r:id="rId35"/>
    <p:sldId id="267" r:id="rId36"/>
  </p:sldIdLst>
  <p:sldSz cx="9144000" cy="6858000" type="screen4x3"/>
  <p:notesSz cx="6797675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a Salonna" initials="AS" lastIdx="1" clrIdx="0">
    <p:extLst>
      <p:ext uri="{19B8F6BF-5375-455C-9EA6-DF929625EA0E}">
        <p15:presenceInfo xmlns:p15="http://schemas.microsoft.com/office/powerpoint/2012/main" userId="S-1-5-21-2162351890-1506888927-3107636301-6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2B0B"/>
    <a:srgbClr val="A50021"/>
    <a:srgbClr val="00CC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604" autoAdjust="0"/>
  </p:normalViewPr>
  <p:slideViewPr>
    <p:cSldViewPr showGuides="1">
      <p:cViewPr varScale="1">
        <p:scale>
          <a:sx n="55" d="100"/>
          <a:sy n="55" d="100"/>
        </p:scale>
        <p:origin x="18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7" y="0"/>
            <a:ext cx="2945659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AE8C-7FAE-4448-BA08-A49A3738F050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4" y="9378827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7" y="9378827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A187C-3F76-4C8B-9295-55E079F1C9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2162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51D81-90E7-482C-B1A3-488E7C15BC91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9378827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378827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10E94-3011-4405-BA6B-50B58103B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1792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inserire </a:t>
            </a:r>
          </a:p>
          <a:p>
            <a:pPr lvl="0"/>
            <a:r>
              <a:rPr lang="it-IT" dirty="0"/>
              <a:t>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6084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2808312" cy="2808312"/>
          </a:xfrm>
          <a:prstGeom prst="rect">
            <a:avLst/>
          </a:prstGeom>
        </p:spPr>
      </p:pic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6580262" y="6173407"/>
            <a:ext cx="2411760" cy="54868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"/>
          <a:stretch/>
        </p:blipFill>
        <p:spPr>
          <a:xfrm>
            <a:off x="6782011" y="6182111"/>
            <a:ext cx="2008262" cy="53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86" y="620688"/>
            <a:ext cx="2052228" cy="2052228"/>
          </a:xfrm>
          <a:prstGeom prst="rect">
            <a:avLst/>
          </a:prstGeom>
        </p:spPr>
      </p:pic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www.unibo.it</a:t>
            </a:r>
          </a:p>
        </p:txBody>
      </p:sp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tmp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563888" y="548680"/>
            <a:ext cx="5472608" cy="4536504"/>
          </a:xfrm>
        </p:spPr>
        <p:txBody>
          <a:bodyPr/>
          <a:lstStyle/>
          <a:p>
            <a:r>
              <a:rPr lang="it-IT" sz="3200" dirty="0"/>
              <a:t>Servizio di cassa e servizi ad esso connessi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20 novembre 2020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ARAG – Area Finanza e Partecipate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D7EB3A1-16C1-4525-B7D9-A00EA54F8B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Prospettive di collaborazione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5D654B-49CA-4D0A-9530-37A36B8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/>
            <a:r>
              <a:rPr lang="it-IT" dirty="0"/>
              <a:t>A seguito dell’aggiudicazione l’Istituto Cassiere rientrerà tra i principali partners dell’Università e potrà essere coinvolto in progetti di co-marketing e in attività rientranti negli ambiti istituzionali dell’Ateneo: creazione di imprese, crowdfunding e fundraising, iniziative che vedono coinvolti gli studenti di Bologna e dei Campus di Cesena, Forlì, Rimini e Ravenna; azioni di promozione e valorizzazione volti all’inserimento nel mondo del lavoro, la legalità, l’ambiente, le fonti di energie rinnovabili, Financial </a:t>
            </a:r>
            <a:r>
              <a:rPr lang="it-IT" dirty="0" err="1"/>
              <a:t>Education</a:t>
            </a:r>
            <a:r>
              <a:rPr lang="it-IT" dirty="0"/>
              <a:t>…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Le sinergie individuate nel corso di svolgimento del contratto potranno, pertanto, tradursi in rapporti di collaborazione finalizzati allo sviluppo di attività rivolte agli studenti, al personale docente e tecnico-amministrativo e alle imprese.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75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42A1BA2-145A-4C70-9C7C-D014B71BC6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L’Ateneo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3C0EC4-FE63-4C31-A092-D53B2E77D4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824437"/>
          </a:xfrm>
        </p:spPr>
        <p:txBody>
          <a:bodyPr/>
          <a:lstStyle/>
          <a:p>
            <a:pPr algn="just"/>
            <a:r>
              <a:rPr lang="it-IT" dirty="0"/>
              <a:t>L’Università di Bologna è una grande comunità di donne e di uomini che, con ruoli e competenze diverse, operano per diffondere </a:t>
            </a:r>
            <a:r>
              <a:rPr lang="it-IT" dirty="0" err="1"/>
              <a:t>saperi</a:t>
            </a:r>
            <a:r>
              <a:rPr lang="it-IT" dirty="0"/>
              <a:t>, sperimentare tecniche, elaborare idee adatte alle trasformazioni della nostra epoca. In virtù della sua storia, l’Università di Bologna si fonda su una vocazione formativa e di ricerca che costituiscono i due fondamenti della sua vita e della sua autonomia. A questi si accompagna l’esigenza di mantenere un vitale rapporto di confronto con l’intera società e con il mondo del lavoro.</a:t>
            </a:r>
          </a:p>
          <a:p>
            <a:pPr algn="just"/>
            <a:r>
              <a:rPr lang="it-IT" dirty="0"/>
              <a:t>Grazie alla sua struttura </a:t>
            </a:r>
            <a:r>
              <a:rPr lang="it-IT" dirty="0" err="1"/>
              <a:t>Multicampus</a:t>
            </a:r>
            <a:r>
              <a:rPr lang="it-IT" dirty="0"/>
              <a:t>, unico esempio nel contesto universitario italiano, l’Università di Bologna può agire su un territorio molto vasto e, grazie alla sua vocazione internazionale, è in rapporto con le più importanti università del mondo, in un continuo scambio di studenti e docenti.</a:t>
            </a:r>
          </a:p>
          <a:p>
            <a:pPr algn="just"/>
            <a:r>
              <a:rPr lang="it-IT" dirty="0"/>
              <a:t>Nel sistema universitario l’Alma Mater si colloca infatti tra gli atenei più importanti e prestigiosi a livello mondiale: secondo la QS World </a:t>
            </a:r>
            <a:r>
              <a:rPr lang="it-IT" dirty="0" err="1"/>
              <a:t>University</a:t>
            </a:r>
            <a:r>
              <a:rPr lang="it-IT" dirty="0"/>
              <a:t> Ranking il nostro Ateneo è risultato tra le migliori 200 università, su circa 26.000 università del mondo.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3853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BB44CB3-7278-43D8-A34B-6A6B812CF7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Gli studenti: dati complessivi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453645-206B-4470-99C6-FC37111174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F684431-D779-428E-BAC2-27F028F68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8" y="800708"/>
            <a:ext cx="8569200" cy="55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521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1F1C80B-2CAF-456B-BAFF-02FFF0DF87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Gli studenti: distribuzione per Campus romagnoli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4C34E9-E550-4BB6-A060-D6429F4BD8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7BD19F7-2EB7-482E-95E8-2F014D41C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1368685"/>
            <a:ext cx="8496300" cy="4718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358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0E776123-837E-4576-88E6-035ABDCB36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288" y="371165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Regione di provenienza degli studenti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201D1DA-997A-4A49-8AF1-1F5174F436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28" y="1340768"/>
            <a:ext cx="8588802" cy="412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9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0E776123-837E-4576-88E6-035ABDCB36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Studenti post laurea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3DFFF4A-D226-4C11-940D-C6EB90D9FE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42" y="1485629"/>
            <a:ext cx="7459116" cy="388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415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0E776123-837E-4576-88E6-035ABDCB36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Soddisfazione generale degli studenti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A294541-05CC-4650-A041-FCA12CDF8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31" y="1518971"/>
            <a:ext cx="7249537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55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9232C54-529E-44E7-B700-8E0540AFBB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Il Personale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AA54F9-1384-42CE-A6E1-D3B07A8886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79712" y="1556792"/>
            <a:ext cx="5184576" cy="4464496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9D37686-8583-47BB-85AA-C4D6EAAAEB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340768"/>
            <a:ext cx="5547131" cy="468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82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0AA75C6-B2A8-4060-8F9A-3247255E2E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Il Personale nei Campus della Romagna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C2F32A-A94D-4FA2-A35D-12520DC562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2060848"/>
            <a:ext cx="8424862" cy="2376264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50C696F-0F64-4D10-86E7-A06D7451E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1802344"/>
            <a:ext cx="8569200" cy="289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91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8AC5CE5-5C5F-46A6-A597-A9D62712D7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288" y="476673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La Didattica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8B4A915-F12F-4351-A3A3-592E7271F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16" y="1799997"/>
            <a:ext cx="7297168" cy="32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21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512676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Premesse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196851"/>
            <a:ext cx="8424862" cy="4608413"/>
          </a:xfrm>
        </p:spPr>
        <p:txBody>
          <a:bodyPr/>
          <a:lstStyle/>
          <a:p>
            <a:pPr algn="just"/>
            <a:r>
              <a:rPr lang="it-IT" dirty="0"/>
              <a:t>In data </a:t>
            </a:r>
            <a:r>
              <a:rPr lang="it-IT" b="1" dirty="0"/>
              <a:t>11 novembre 2020 </a:t>
            </a:r>
            <a:r>
              <a:rPr lang="it-IT" dirty="0"/>
              <a:t>è stata pubblicata la gara per il servizio di cassa e servizi ad esso connessi dell’Alma Mater Studiorum – Università di Bologna. L’avviso è presente anche sul portale di Ateneo.</a:t>
            </a:r>
          </a:p>
          <a:p>
            <a:pPr algn="just"/>
            <a:r>
              <a:rPr lang="it-IT" dirty="0"/>
              <a:t>Il termine della scadenza  per la presentazione delle offerte è il </a:t>
            </a:r>
            <a:r>
              <a:rPr lang="it-IT" b="1" dirty="0"/>
              <a:t>14 dicembre 2020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Il criterio di aggiudicazione è sulla base del minor prezzo, determinato su quello posto a base di gara e rappresentato dal corrispettivo annuale per il canone del servizio di tesoreria. </a:t>
            </a:r>
          </a:p>
          <a:p>
            <a:pPr algn="just"/>
            <a:r>
              <a:rPr lang="it-IT" dirty="0"/>
              <a:t>Sono altresì previste remunerazioni di servizi accessori, non ricompresi nel corrispettivo, i cui costi dovranno essere indicati nell’offerta presentata in sede di gara su apposito Listino Prezzi.</a:t>
            </a:r>
          </a:p>
          <a:p>
            <a:pPr algn="just"/>
            <a:r>
              <a:rPr lang="it-IT" dirty="0"/>
              <a:t>Il contratto avrà </a:t>
            </a:r>
            <a:r>
              <a:rPr lang="it-IT" b="1" dirty="0"/>
              <a:t>durata triennale </a:t>
            </a:r>
            <a:r>
              <a:rPr lang="it-IT" dirty="0"/>
              <a:t>con facoltà di rinnovo per un periodo non superiore a tre anni. Tale rinnovo potrà essere esercitato anche disgiuntamente.</a:t>
            </a:r>
          </a:p>
          <a:p>
            <a:pPr algn="just"/>
            <a:endParaRPr lang="it-IT" dirty="0"/>
          </a:p>
          <a:p>
            <a:pPr algn="just"/>
            <a:endParaRPr lang="it-IT" b="1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758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901D7EA-CEF2-4E8B-98AA-54A8DCC14E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Offerta formativa </a:t>
            </a:r>
            <a:r>
              <a:rPr lang="it-IT" dirty="0" err="1"/>
              <a:t>a.a</a:t>
            </a:r>
            <a:r>
              <a:rPr lang="it-IT" dirty="0"/>
              <a:t>. 2020/21 per Campus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A7ABB1-C64C-4589-8C41-54D0B9AB75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0B370DC-A050-4FDC-B9EE-D25808DCA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500" y="3419473"/>
            <a:ext cx="181000" cy="1905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1E5A64E-8D41-4879-AC23-A7C1F8BB1A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8" y="1428471"/>
            <a:ext cx="8424862" cy="460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64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8AC5CE5-5C5F-46A6-A597-A9D62712D7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288" y="476673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La Didattica post laurea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4580D07-BD5E-49B9-871D-DC20CB182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00" y="1990524"/>
            <a:ext cx="7525800" cy="28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74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8AC5CE5-5C5F-46A6-A597-A9D62712D7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La Ricerca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1BF9010-2691-4303-AAC7-DB9C7F9DD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24745"/>
            <a:ext cx="7992887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648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8AC5CE5-5C5F-46A6-A597-A9D62712D7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La Ricerca – Programmi competitivi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DB622C7-4512-435B-A24B-EC5E6EBCB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94" y="1124744"/>
            <a:ext cx="7602011" cy="389626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9365B5E-AB0D-4454-ADED-23A3665E61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83" y="5021013"/>
            <a:ext cx="7211431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498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8AC5CE5-5C5F-46A6-A597-A9D62712D7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La Ricerca – Programmi competitivi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A166EAE-5529-44BE-A327-C372690E6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" y="1033128"/>
            <a:ext cx="7544853" cy="479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286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8AC5CE5-5C5F-46A6-A597-A9D62712D7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La Ricerca – Produzione scientifica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CB3716A-E305-4C8D-89C8-615E15D1A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78" y="1120180"/>
            <a:ext cx="3658111" cy="114316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F67D0462-8A12-414C-841F-CBDB5A17E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64863"/>
            <a:ext cx="3458058" cy="2143424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92C87960-8AC5-4538-B44C-6CF57A9BC2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01" y="3429000"/>
            <a:ext cx="6992326" cy="218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761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D6377DE-0278-4725-B844-1AA993A7AD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La Terza Missione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02C873-9825-43B9-B3B5-4709761D25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/>
            <a:r>
              <a:rPr lang="it-IT" dirty="0"/>
              <a:t>L’Università di Bologna investe nei rapporti con la società e le imprese, agevolando la crescita di un ecosistema dell’innovazione che favorisce lo sviluppo sociale e economico.</a:t>
            </a:r>
          </a:p>
          <a:p>
            <a:pPr algn="just"/>
            <a:r>
              <a:rPr lang="it-IT" dirty="0"/>
              <a:t>È attivo l’Osservatorio per la valutazione della Terza Missione, una commissione con il compito di raccogliere, analizzare e valorizzare tutte le attività di terza missione dell’Ateneo garantendo la qualità delle azioni intraprese e favorendo la convergenza fra i comportamenti dei singoli e gli obiettivi dell’Istituzione.</a:t>
            </a:r>
          </a:p>
          <a:p>
            <a:pPr algn="just"/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3EC341-AE5D-4525-94B2-E7BA08934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68" y="4221088"/>
            <a:ext cx="6897063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934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D27F30C-F127-4B9D-9DAC-54D8392018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La Terza Missione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2D1485-21D5-4DE9-911B-4BE0F9B81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b="1" dirty="0"/>
              <a:t>RAPPORTI CON LE IMPRESE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40 Accordi Quadro attivi con grandi imprese delle principali filiere (energia, ICT, trasporti, chimica, finanza, automazione).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8 Laboratori di Ricerca Congiunti con imprese,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3 Scuole di Alta Formazione Professionale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1 COMPETENCE CENTER nell’ambito del Piano Nazionale Industria 4.0. BI-REX (Big Data Innovation &amp; Research </a:t>
            </a:r>
            <a:r>
              <a:rPr lang="it-IT" dirty="0" err="1"/>
              <a:t>EXcellence</a:t>
            </a:r>
            <a:r>
              <a:rPr lang="it-IT" dirty="0"/>
              <a:t>) è un partenariato </a:t>
            </a:r>
            <a:r>
              <a:rPr lang="it-IT" dirty="0" err="1"/>
              <a:t>pubblicoprivato</a:t>
            </a:r>
            <a:r>
              <a:rPr lang="it-IT" dirty="0"/>
              <a:t> di 43 imprese e 12 università e enti di ricerca,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Servizi di placement,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35 IMPRESE SPIN-OFF,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11 IMPRESE START UP.</a:t>
            </a:r>
          </a:p>
          <a:p>
            <a:endParaRPr lang="it-IT" dirty="0"/>
          </a:p>
          <a:p>
            <a:r>
              <a:rPr lang="it-IT" b="1" dirty="0"/>
              <a:t>SVILUPPO E INCUBAZIONE DI IMPRESA</a:t>
            </a:r>
          </a:p>
          <a:p>
            <a:r>
              <a:rPr lang="it-IT" b="1" dirty="0"/>
              <a:t>INIZIATIVE A SUPPORTODELL’IMPRENDITORIALITÀ</a:t>
            </a:r>
          </a:p>
        </p:txBody>
      </p:sp>
    </p:spTree>
    <p:extLst>
      <p:ext uri="{BB962C8B-B14F-4D97-AF65-F5344CB8AC3E}">
        <p14:creationId xmlns:p14="http://schemas.microsoft.com/office/powerpoint/2010/main" val="3721660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DE791CF-55EB-43F8-B69F-FB51907250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La Terza Missione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D8DC0E-FC0A-4B02-B740-A9049A0D4A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320381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B23CEE3-5F41-4401-BF35-44FD4ADDB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76" y="1412876"/>
            <a:ext cx="8601405" cy="439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17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31C1499-F01D-4F39-A091-D88F5C9371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Public Engagement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905C0F-F73C-43DD-A950-935FCF6BF3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/>
            <a:r>
              <a:rPr lang="it-IT" dirty="0"/>
              <a:t>L’Università di Bologna possiede un ingente patrimonio artistico, culturale e scientifico, che si trova al centro di molteplici azioni rispondenti alla finalità primaria della terza missione, intesa come diffusione pubblica e restituzione alla società di tale patrimonio: mostre, convegni, cerimonie, spettacoli, laboratori aperti alla cittadinanza e altri eventi spesso in collaborazione con altre organizzazione del territorio.</a:t>
            </a:r>
          </a:p>
          <a:p>
            <a:pPr algn="just"/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98DCDD8-4E3C-435F-B6A7-1D3A1E7B0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6830378" cy="298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38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Oggetto dell’appalto</a:t>
            </a:r>
          </a:p>
          <a:p>
            <a:pPr algn="ctr"/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052736"/>
            <a:ext cx="8424862" cy="4824536"/>
          </a:xfrm>
        </p:spPr>
        <p:txBody>
          <a:bodyPr/>
          <a:lstStyle/>
          <a:p>
            <a:pPr algn="just"/>
            <a:r>
              <a:rPr lang="it-IT" dirty="0"/>
              <a:t>Il servizio ha per oggetto il complesso delle operazioni inerenti la gestione finanziaria e ricomprende:</a:t>
            </a:r>
          </a:p>
          <a:p>
            <a:pPr algn="just"/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la riscossione di tutte le entrate versate a favore dell’Università, comprese quelle provenienti dal nodo dei pagamenti (Sistema </a:t>
            </a:r>
            <a:r>
              <a:rPr lang="it-IT" dirty="0" err="1"/>
              <a:t>PagoPA</a:t>
            </a:r>
            <a:r>
              <a:rPr lang="it-IT" dirty="0"/>
              <a:t>) per le quali il tesoriere non sarà partner tecnologico;</a:t>
            </a:r>
          </a:p>
          <a:p>
            <a:pPr algn="just"/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il pagamento di tutte le spese ordinate dall’Università;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altri adempimenti previsti dalle disposizioni legislative, regolamentari e circolari governative afferenti i servizi di tesoreria.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6488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BDE0C67-B4F8-4BE1-BE18-9DB2A19A0B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Internazionalizzazione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9BA1E5-3A75-46B6-A1D5-5811A1846D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41EF13A-7CA5-475E-A029-BF75E151D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1296590"/>
            <a:ext cx="8640638" cy="486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69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B597817-F021-4897-92B8-294DB03D0A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Internazionalizzazione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5EE947-DB63-4786-9421-A90989A13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0056390-FE15-4A28-BDDF-167FA45715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68" y="1340768"/>
            <a:ext cx="8532911" cy="476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1133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2B0916C-CE66-49BA-94BE-E9CEDD960E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Internazionalizzazione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CD2B8D-E769-4617-9F4C-EBAD687094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5B711B4-1E5E-42C4-8ACA-EFBED39C1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8" y="1412875"/>
            <a:ext cx="8569200" cy="460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628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ARAG – Area Finanza e Partecipate</a:t>
            </a:r>
          </a:p>
        </p:txBody>
      </p:sp>
    </p:spTree>
    <p:extLst>
      <p:ext uri="{BB962C8B-B14F-4D97-AF65-F5344CB8AC3E}">
        <p14:creationId xmlns:p14="http://schemas.microsoft.com/office/powerpoint/2010/main" val="226941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2148EF3-AD83-4628-BB6F-0D988C2371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Servizi accessori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EC86CB-B74D-425C-BA15-E3209709D9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/>
            <a:r>
              <a:rPr lang="it-IT" dirty="0"/>
              <a:t>L’Istituto Cassiere dovrà inoltre garantire: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la custodia, l’amministrazione e la gestione dei titoli e valori di proprietà dell’Università e di terzi aventi rapporti con l’Università;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il rilascio di fidejussioni bancarie o altre garanzie;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la fornitura e gestione di </a:t>
            </a:r>
            <a:r>
              <a:rPr lang="it-IT" u="sng" dirty="0" err="1"/>
              <a:t>pos</a:t>
            </a:r>
            <a:r>
              <a:rPr lang="it-IT" u="sng" dirty="0"/>
              <a:t> fisici</a:t>
            </a:r>
            <a:r>
              <a:rPr lang="it-IT" dirty="0"/>
              <a:t> e </a:t>
            </a:r>
            <a:r>
              <a:rPr lang="it-IT" u="sng" dirty="0"/>
              <a:t>riscuotitrici automatiche</a:t>
            </a:r>
            <a:r>
              <a:rPr lang="it-IT" dirty="0"/>
              <a:t>, per consentire gli incassi delle cliniche (Odontoiatria, Podologia e Veterinaria), dei servizi museali e della vendita dei prodotti orto-frutticoli dell’Azienda Agraria e di </a:t>
            </a:r>
            <a:r>
              <a:rPr lang="it-IT" u="sng" dirty="0" err="1"/>
              <a:t>pos</a:t>
            </a:r>
            <a:r>
              <a:rPr lang="it-IT" u="sng" dirty="0"/>
              <a:t> virtuali</a:t>
            </a:r>
            <a:r>
              <a:rPr lang="it-IT" dirty="0"/>
              <a:t> per consentire gli incassi derivanti dalle campagne di crowdfunding. E’ inoltre prevista la possibilità di attivare nuovi POS e riscuotitrice durante il periodo contrattuale;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la concessione di prestiti fiduciari agli studenti;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la concessione di anticipazioni di cassa;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la consulenza sulle possibilità di investimento ed eventuale gestione patrimoniale delle liquidità provenienti dai lasciti ed escluse dal regime della tesoreria unica.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149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FCD104B-E57C-486F-A3A8-6863B07973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Dati finanziari: giacenze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0573081-213F-4CAF-B3D8-7B62B629A9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L’Università gestisce anche risorse escluse dal regime di Tesoreria Unica per le quali è necessario prevedere specifici conti vincolati. Attualmente l’Università ha tre conti vincolati riservati rispettivamente al bilancio delle Eredità, dove sono riunite le somme provenienti da lasciti ereditari e alle due provviste di mutuo.</a:t>
            </a:r>
          </a:p>
          <a:p>
            <a:r>
              <a:rPr lang="it-IT" dirty="0"/>
              <a:t>Si riportano di seguito i saldi relativi alle giacenze di cassa a fine esercizio nell’ultimo triennio del conto di tesoreria e dei conti vincolati:</a:t>
            </a:r>
          </a:p>
          <a:p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69112646-C187-4FC1-8FB2-0D80A3970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40939"/>
              </p:ext>
            </p:extLst>
          </p:nvPr>
        </p:nvGraphicFramePr>
        <p:xfrm>
          <a:off x="1371600" y="3645024"/>
          <a:ext cx="6400800" cy="2160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300">
                  <a:extLst>
                    <a:ext uri="{9D8B030D-6E8A-4147-A177-3AD203B41FA5}">
                      <a16:colId xmlns:a16="http://schemas.microsoft.com/office/drawing/2014/main" val="4082963981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4214243156"/>
                    </a:ext>
                  </a:extLst>
                </a:gridCol>
                <a:gridCol w="1372870">
                  <a:extLst>
                    <a:ext uri="{9D8B030D-6E8A-4147-A177-3AD203B41FA5}">
                      <a16:colId xmlns:a16="http://schemas.microsoft.com/office/drawing/2014/main" val="3818397455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2673322885"/>
                    </a:ext>
                  </a:extLst>
                </a:gridCol>
                <a:gridCol w="1539875">
                  <a:extLst>
                    <a:ext uri="{9D8B030D-6E8A-4147-A177-3AD203B41FA5}">
                      <a16:colId xmlns:a16="http://schemas.microsoft.com/office/drawing/2014/main" val="3143750134"/>
                    </a:ext>
                  </a:extLst>
                </a:gridCol>
              </a:tblGrid>
              <a:tr h="191018"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SALDO FINALE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07742"/>
                  </a:ext>
                </a:extLst>
              </a:tr>
              <a:tr h="793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ANNO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entury Gothic" panose="020B0502020202020204" pitchFamily="34" charset="0"/>
                        </a:rPr>
                        <a:t>Tesoreria Unica</a:t>
                      </a:r>
                      <a:endParaRPr lang="it-IT" sz="1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entury Gothic" panose="020B0502020202020204" pitchFamily="34" charset="0"/>
                        </a:rPr>
                        <a:t>Giacenza proveniente da Eredità, Premi e Lasciti</a:t>
                      </a:r>
                      <a:endParaRPr lang="it-IT" sz="1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entury Gothic" panose="020B0502020202020204" pitchFamily="34" charset="0"/>
                        </a:rPr>
                        <a:t>Mutuo BIIS Banca Infrastrutture Investimenti</a:t>
                      </a:r>
                      <a:endParaRPr lang="it-IT" sz="1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entury Gothic" panose="020B0502020202020204" pitchFamily="34" charset="0"/>
                        </a:rPr>
                        <a:t>Mutuo BEI Banca Europea Investimenti</a:t>
                      </a:r>
                      <a:endParaRPr lang="it-IT" sz="1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50737817"/>
                  </a:ext>
                </a:extLst>
              </a:tr>
              <a:tr h="391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   394.942.566,02 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     24.324.027,80 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17.576.723,75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                                    -   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89183706"/>
                  </a:ext>
                </a:extLst>
              </a:tr>
              <a:tr h="391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   441.025.558,81 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     23.094.200,84 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1.950.463,96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                                    -   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8609893"/>
                  </a:ext>
                </a:extLst>
              </a:tr>
              <a:tr h="391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   541.735.526,58 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     23.980.249,15 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46.050,57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12.230.775,50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9029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79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16B2890-5A59-4D2E-A03A-7DCB0C6D44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Dimensioni e movimentazioni triennio 2017-2019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F26DC4-926D-472F-A3B6-53E584E86A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Si rappresentano di seguito le  movimentazioni in termini di ordinativi di incasso e rispettivo ammontare complessivo nell’ultimo triennio: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5EED5717-ADD5-476F-B3BF-71AADB344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176345"/>
              </p:ext>
            </p:extLst>
          </p:nvPr>
        </p:nvGraphicFramePr>
        <p:xfrm>
          <a:off x="1691681" y="2636912"/>
          <a:ext cx="5624153" cy="2304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442">
                  <a:extLst>
                    <a:ext uri="{9D8B030D-6E8A-4147-A177-3AD203B41FA5}">
                      <a16:colId xmlns:a16="http://schemas.microsoft.com/office/drawing/2014/main" val="1801588072"/>
                    </a:ext>
                  </a:extLst>
                </a:gridCol>
                <a:gridCol w="1113365">
                  <a:extLst>
                    <a:ext uri="{9D8B030D-6E8A-4147-A177-3AD203B41FA5}">
                      <a16:colId xmlns:a16="http://schemas.microsoft.com/office/drawing/2014/main" val="1547887221"/>
                    </a:ext>
                  </a:extLst>
                </a:gridCol>
                <a:gridCol w="1292519">
                  <a:extLst>
                    <a:ext uri="{9D8B030D-6E8A-4147-A177-3AD203B41FA5}">
                      <a16:colId xmlns:a16="http://schemas.microsoft.com/office/drawing/2014/main" val="45081593"/>
                    </a:ext>
                  </a:extLst>
                </a:gridCol>
                <a:gridCol w="1104244">
                  <a:extLst>
                    <a:ext uri="{9D8B030D-6E8A-4147-A177-3AD203B41FA5}">
                      <a16:colId xmlns:a16="http://schemas.microsoft.com/office/drawing/2014/main" val="3523299983"/>
                    </a:ext>
                  </a:extLst>
                </a:gridCol>
                <a:gridCol w="1475583">
                  <a:extLst>
                    <a:ext uri="{9D8B030D-6E8A-4147-A177-3AD203B41FA5}">
                      <a16:colId xmlns:a16="http://schemas.microsoft.com/office/drawing/2014/main" val="2859968550"/>
                    </a:ext>
                  </a:extLst>
                </a:gridCol>
              </a:tblGrid>
              <a:tr h="710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ANNO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n. reversali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Importo complessivo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n. mandati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Importo complessivo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43067112"/>
                  </a:ext>
                </a:extLst>
              </a:tr>
              <a:tr h="531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32.886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877.797.027,88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79038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922.397.655,85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78247228"/>
                  </a:ext>
                </a:extLst>
              </a:tr>
              <a:tr h="531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33.859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1.028.304.516,50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75412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999.077.610,46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23376631"/>
                  </a:ext>
                </a:extLst>
              </a:tr>
              <a:tr h="531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36.626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1.082.746.847,73</a:t>
                      </a:r>
                      <a:endParaRPr lang="it-IT" sz="1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79172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970.824.469,54</a:t>
                      </a:r>
                      <a:endParaRPr lang="it-IT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3508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16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3D56B39-C93E-4FA6-9CEE-4E000C0AA0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Fidejussioni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B19509-F3E5-44B4-A5CA-BDDFF4CE8C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/>
            <a:r>
              <a:rPr lang="it-IT" dirty="0"/>
              <a:t>Il rilascio di fidejussioni o di eventuali garanzie bancarie avviene prevalentemente per consentire la partecipazione a bandi di gara indetti da enti pubblici per l’affidamento di studi o servizi in ambiti di ricerca specifici a strutture di Ateneo. Si riportano di seguito le consistenze delle somme garantite dall’attuale istituto cassiere, distinguendo tra quelle attive al 31.12.19 e quelle rilasciate nel corrente anno:</a:t>
            </a:r>
          </a:p>
          <a:p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3343EBF-EB44-498B-B88B-4CDFF3212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306215"/>
              </p:ext>
            </p:extLst>
          </p:nvPr>
        </p:nvGraphicFramePr>
        <p:xfrm>
          <a:off x="1187624" y="3573017"/>
          <a:ext cx="6912767" cy="2016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612">
                  <a:extLst>
                    <a:ext uri="{9D8B030D-6E8A-4147-A177-3AD203B41FA5}">
                      <a16:colId xmlns:a16="http://schemas.microsoft.com/office/drawing/2014/main" val="4120328902"/>
                    </a:ext>
                  </a:extLst>
                </a:gridCol>
                <a:gridCol w="1730346">
                  <a:extLst>
                    <a:ext uri="{9D8B030D-6E8A-4147-A177-3AD203B41FA5}">
                      <a16:colId xmlns:a16="http://schemas.microsoft.com/office/drawing/2014/main" val="3331012722"/>
                    </a:ext>
                  </a:extLst>
                </a:gridCol>
                <a:gridCol w="3760809">
                  <a:extLst>
                    <a:ext uri="{9D8B030D-6E8A-4147-A177-3AD203B41FA5}">
                      <a16:colId xmlns:a16="http://schemas.microsoft.com/office/drawing/2014/main" val="1520787748"/>
                    </a:ext>
                  </a:extLst>
                </a:gridCol>
              </a:tblGrid>
              <a:tr h="576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entury Gothic" panose="020B0502020202020204" pitchFamily="34" charset="0"/>
                        </a:rPr>
                        <a:t>N° fidejussioni</a:t>
                      </a:r>
                      <a:endParaRPr lang="it-IT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Century Gothic" panose="020B0502020202020204" pitchFamily="34" charset="0"/>
                        </a:rPr>
                        <a:t>Importo complessivo</a:t>
                      </a:r>
                      <a:endParaRPr lang="it-IT" sz="14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  <a:endParaRPr lang="it-IT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9384646"/>
                  </a:ext>
                </a:extLst>
              </a:tr>
              <a:tr h="577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it-IT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entury Gothic" panose="020B0502020202020204" pitchFamily="34" charset="0"/>
                        </a:rPr>
                        <a:t>110.077,27</a:t>
                      </a:r>
                      <a:endParaRPr lang="it-IT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entury Gothic" panose="020B0502020202020204" pitchFamily="34" charset="0"/>
                        </a:rPr>
                        <a:t>Attive al 31.12.19 (di cui n. 3 per € 25.061,27 rilasciate nel 2019)</a:t>
                      </a:r>
                      <a:endParaRPr lang="it-IT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151901"/>
                  </a:ext>
                </a:extLst>
              </a:tr>
              <a:tr h="431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it-IT" sz="14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entury Gothic" panose="020B0502020202020204" pitchFamily="34" charset="0"/>
                        </a:rPr>
                        <a:t>30.585,84</a:t>
                      </a:r>
                      <a:endParaRPr lang="it-IT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entury Gothic" panose="020B0502020202020204" pitchFamily="34" charset="0"/>
                        </a:rPr>
                        <a:t>Rilasciate nel 2020</a:t>
                      </a:r>
                      <a:endParaRPr lang="it-IT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9521698"/>
                  </a:ext>
                </a:extLst>
              </a:tr>
              <a:tr h="431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it-IT" sz="14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Century Gothic" panose="020B0502020202020204" pitchFamily="34" charset="0"/>
                        </a:rPr>
                        <a:t>140.663,11</a:t>
                      </a:r>
                      <a:endParaRPr lang="it-IT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Century Gothic" panose="020B0502020202020204" pitchFamily="34" charset="0"/>
                        </a:rPr>
                        <a:t>Fidejussioni attive al 31/08/2020</a:t>
                      </a:r>
                      <a:endParaRPr lang="it-IT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5171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426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F2B4862-8A18-4457-9F6A-CE0EF9727A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POS fisici e riscuotitrice automatica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02B07C-43A4-4AB3-8E92-D15E4DCE75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196752"/>
            <a:ext cx="8424862" cy="4455788"/>
          </a:xfrm>
        </p:spPr>
        <p:txBody>
          <a:bodyPr/>
          <a:lstStyle/>
          <a:p>
            <a:r>
              <a:rPr lang="it-IT" sz="1600" dirty="0"/>
              <a:t>L’Ateneo dispone attualmente di: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n. 1 riscuotitrice automatica presso la Clinica Veterinaria,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n.  9 POS fisici presso le strutture sotto elencate,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/>
              <a:t>n. 2 POS virtuali per la gestione degli incassi derivanti da campagne di crowdfunding.</a:t>
            </a:r>
          </a:p>
          <a:p>
            <a:pPr algn="just"/>
            <a:r>
              <a:rPr lang="it-IT" sz="1600" dirty="0"/>
              <a:t>Di seguito si riportano i numeri delle operazioni annue, importo complessivo installato e tipologia di </a:t>
            </a:r>
            <a:r>
              <a:rPr lang="it-IT" sz="1600" dirty="0" err="1"/>
              <a:t>pos</a:t>
            </a:r>
            <a:r>
              <a:rPr lang="it-IT" sz="1600" dirty="0"/>
              <a:t> attivato:</a:t>
            </a:r>
          </a:p>
          <a:p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6677DE65-FFF2-46BB-8F8E-082084D17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640245"/>
              </p:ext>
            </p:extLst>
          </p:nvPr>
        </p:nvGraphicFramePr>
        <p:xfrm>
          <a:off x="467545" y="3284984"/>
          <a:ext cx="8136903" cy="2776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1784">
                  <a:extLst>
                    <a:ext uri="{9D8B030D-6E8A-4147-A177-3AD203B41FA5}">
                      <a16:colId xmlns:a16="http://schemas.microsoft.com/office/drawing/2014/main" val="2450171740"/>
                    </a:ext>
                  </a:extLst>
                </a:gridCol>
                <a:gridCol w="916727">
                  <a:extLst>
                    <a:ext uri="{9D8B030D-6E8A-4147-A177-3AD203B41FA5}">
                      <a16:colId xmlns:a16="http://schemas.microsoft.com/office/drawing/2014/main" val="312366662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6237561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990285963"/>
                    </a:ext>
                  </a:extLst>
                </a:gridCol>
              </a:tblGrid>
              <a:tr h="5419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50" dirty="0">
                          <a:effectLst/>
                          <a:latin typeface="Century Gothic" panose="020B0502020202020204" pitchFamily="34" charset="0"/>
                        </a:rPr>
                        <a:t>Struttura</a:t>
                      </a:r>
                      <a:endParaRPr lang="it-IT" sz="105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50" dirty="0">
                          <a:effectLst/>
                          <a:latin typeface="Century Gothic" panose="020B0502020202020204" pitchFamily="34" charset="0"/>
                        </a:rPr>
                        <a:t>Numero operazioni annue</a:t>
                      </a:r>
                      <a:endParaRPr lang="it-IT" sz="105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50" dirty="0">
                          <a:effectLst/>
                          <a:latin typeface="Century Gothic" panose="020B0502020202020204" pitchFamily="34" charset="0"/>
                        </a:rPr>
                        <a:t>Importo Complessivo (in €)</a:t>
                      </a:r>
                      <a:endParaRPr lang="it-IT" sz="105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50" dirty="0">
                          <a:effectLst/>
                          <a:latin typeface="Century Gothic" panose="020B0502020202020204" pitchFamily="34" charset="0"/>
                        </a:rPr>
                        <a:t>Tipologia </a:t>
                      </a:r>
                      <a:endParaRPr lang="it-IT" sz="105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40919051"/>
                  </a:ext>
                </a:extLst>
              </a:tr>
              <a:tr h="1803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 Clinica Veterinaria (riscuotitrice automatica)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4.629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             793.068,76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n. 1 POS standard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24980785"/>
                  </a:ext>
                </a:extLst>
              </a:tr>
              <a:tr h="2013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 Clinica Odontoiatrica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6.291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       1.015.239,80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n. 2 POS standard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96900289"/>
                  </a:ext>
                </a:extLst>
              </a:tr>
              <a:tr h="1561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 Ambulatorio di Podologia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1.574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             53.128,55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  <a:latin typeface="Century Gothic" panose="020B0502020202020204" pitchFamily="34" charset="0"/>
                        </a:rPr>
                        <a:t>n. 1 POS standard +  n. 1 POS GSM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71453076"/>
                  </a:ext>
                </a:extLst>
              </a:tr>
              <a:tr h="187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Musei di Palazzo Poggi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775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            25.209,00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n. 1 POS standard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39623702"/>
                  </a:ext>
                </a:extLst>
              </a:tr>
              <a:tr h="187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 Orto Botanico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                    5,00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n. 1 POS GSM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17777535"/>
                  </a:ext>
                </a:extLst>
              </a:tr>
              <a:tr h="187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 Museo Capellini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              2.166,81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n. 1 POS standard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59895731"/>
                  </a:ext>
                </a:extLst>
              </a:tr>
              <a:tr h="187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 Musei Zamboni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                  75,00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n. 1 POS GSM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33174182"/>
                  </a:ext>
                </a:extLst>
              </a:tr>
              <a:tr h="3153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Azienda Agraria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Attivazione luglio  2020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                  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n. 1 POS GSM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6077745"/>
                  </a:ext>
                </a:extLst>
              </a:tr>
              <a:tr h="3153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Campagna crowdfunding “Orto Botanico”  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75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17.610,00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n. 1 POS virtuale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71294050"/>
                  </a:ext>
                </a:extLst>
              </a:tr>
              <a:tr h="3153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  <a:latin typeface="Century Gothic" panose="020B0502020202020204" pitchFamily="34" charset="0"/>
                        </a:rPr>
                        <a:t>Campagna crowdfunding “Emergenza Coronavirus”</a:t>
                      </a:r>
                      <a:endParaRPr lang="it-IT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Attivazione aprile 2020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  <a:latin typeface="Century Gothic" panose="020B0502020202020204" pitchFamily="34" charset="0"/>
                        </a:rPr>
                        <a:t>n. 1 POS virtuale</a:t>
                      </a:r>
                      <a:endParaRPr lang="it-IT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4343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10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81A87A9-B79A-4712-AB37-E72A74B2B1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Caratteristiche del servizio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8649B8-A3D9-435E-8A6B-187C0065C2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/>
            <a:r>
              <a:rPr lang="it-IT" dirty="0"/>
              <a:t>L’Istituto Cassiere dovrà:</a:t>
            </a:r>
          </a:p>
          <a:p>
            <a:pPr algn="just"/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svolgere il servizio nel rispetto delle norme in materia di Tesoreria Unica;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assicurare la gestione del servizio di cassa mediante l’utilizzo di ordinativi di incasso e pagamento sottoscritti esclusivamente con firma digitale. Inoltre, lo scambio degli ordinativi, del giornale di cassa e di ogni altra eventuale documentazione inerente al servizio dovrà essere effettuata secondo le normative vigenti, del protocollo OPI (ordinativo di incasso e pagamento) con collegamento tra l’Università e l’Istituto Cassiere per il tramite della piattaforma SIOPE+ gestita dalla Banca d’Italia;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gestire i servizi di cassa tramite l’uso di tecnologie informatiche, ai fini della semplificazione ed accelerazione delle procedure contabili;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fornire un adeguato strumento Home Banking.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9460379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5079</TotalTime>
  <Words>1612</Words>
  <Application>Microsoft Office PowerPoint</Application>
  <PresentationFormat>Presentazione su schermo (4:3)</PresentationFormat>
  <Paragraphs>195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33</vt:i4>
      </vt:variant>
    </vt:vector>
  </HeadingPairs>
  <TitlesOfParts>
    <vt:vector size="41" baseType="lpstr">
      <vt:lpstr>Arial</vt:lpstr>
      <vt:lpstr>Calibri</vt:lpstr>
      <vt:lpstr>Century Gothic</vt:lpstr>
      <vt:lpstr>Times New Roman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Carlotta De Flumeri</cp:lastModifiedBy>
  <cp:revision>393</cp:revision>
  <cp:lastPrinted>2019-09-04T07:30:15Z</cp:lastPrinted>
  <dcterms:created xsi:type="dcterms:W3CDTF">2017-11-13T10:11:35Z</dcterms:created>
  <dcterms:modified xsi:type="dcterms:W3CDTF">2020-11-20T11:08:05Z</dcterms:modified>
</cp:coreProperties>
</file>